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7" r:id="rId1"/>
  </p:sldMasterIdLst>
  <p:notesMasterIdLst>
    <p:notesMasterId r:id="rId43"/>
  </p:notesMasterIdLst>
  <p:handoutMasterIdLst>
    <p:handoutMasterId r:id="rId44"/>
  </p:handoutMasterIdLst>
  <p:sldIdLst>
    <p:sldId id="1797" r:id="rId2"/>
    <p:sldId id="2279" r:id="rId3"/>
    <p:sldId id="279" r:id="rId4"/>
    <p:sldId id="2280" r:id="rId5"/>
    <p:sldId id="2281" r:id="rId6"/>
    <p:sldId id="2282" r:id="rId7"/>
    <p:sldId id="2284" r:id="rId8"/>
    <p:sldId id="2285" r:id="rId9"/>
    <p:sldId id="2286" r:id="rId10"/>
    <p:sldId id="2287" r:id="rId11"/>
    <p:sldId id="2288" r:id="rId12"/>
    <p:sldId id="2289" r:id="rId13"/>
    <p:sldId id="2291" r:id="rId14"/>
    <p:sldId id="2290" r:id="rId15"/>
    <p:sldId id="2278" r:id="rId16"/>
    <p:sldId id="2264" r:id="rId17"/>
    <p:sldId id="2283" r:id="rId18"/>
    <p:sldId id="2295" r:id="rId19"/>
    <p:sldId id="2296" r:id="rId20"/>
    <p:sldId id="2313" r:id="rId21"/>
    <p:sldId id="2311" r:id="rId22"/>
    <p:sldId id="2312" r:id="rId23"/>
    <p:sldId id="2314" r:id="rId24"/>
    <p:sldId id="2315" r:id="rId25"/>
    <p:sldId id="2318" r:id="rId26"/>
    <p:sldId id="2319" r:id="rId27"/>
    <p:sldId id="2317" r:id="rId28"/>
    <p:sldId id="2320" r:id="rId29"/>
    <p:sldId id="2321" r:id="rId30"/>
    <p:sldId id="2301" r:id="rId31"/>
    <p:sldId id="2322" r:id="rId32"/>
    <p:sldId id="2307" r:id="rId33"/>
    <p:sldId id="2308" r:id="rId34"/>
    <p:sldId id="2310" r:id="rId35"/>
    <p:sldId id="2323" r:id="rId36"/>
    <p:sldId id="2303" r:id="rId37"/>
    <p:sldId id="2304" r:id="rId38"/>
    <p:sldId id="2324" r:id="rId39"/>
    <p:sldId id="2109" r:id="rId40"/>
    <p:sldId id="2325" r:id="rId41"/>
    <p:sldId id="1803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EBC10C-B545-2BB3-C571-55140D95BF7A}" name="Raghav Donakanti" initials="RD" userId="S::raghav.donakanti@students.iiit.ac.in::8ac743d8-555b-4386-b384-373bc7d62f68" providerId="AD"/>
  <p188:author id="{169CBB55-591A-3365-EF9E-92969919AFD0}" name="Ponnurangam Kumaraguru" initials="PK" userId="S::pk.guru@iiit.ac.in::c2bc2610-0c6e-4dfc-8497-311072426e73" providerId="AD"/>
  <p188:author id="{039D24C7-4D02-095E-F7AE-3994AE12C128}" name="Priyanshul Govil" initials="PG" userId="S::priyanshul.govil@research.iiit.ac.in::5bbed8f7-2121-484e-a008-933e6f40ac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4FF"/>
    <a:srgbClr val="45AC1A"/>
    <a:srgbClr val="F9E1FF"/>
    <a:srgbClr val="50D9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997EF-E746-17AB-8052-F967F062114F}" v="1010" dt="2024-02-04T13:11:04.351"/>
    <p1510:client id="{26121C51-76F7-AC93-83A3-7ED1530DDD84}" v="180" dt="2024-02-04T07:56:42.110"/>
    <p1510:client id="{281CD526-D732-F016-EF20-7F073313F528}" v="21" dt="2024-02-05T05:36:06.188"/>
    <p1510:client id="{28B57F31-0B71-21A7-A161-F5735A681B6F}" v="1404" dt="2024-02-04T18:49:45.740"/>
    <p1510:client id="{4014988C-9A5E-CE4B-4799-EC036EE08715}" v="16" dt="2024-02-04T09:41:42.640"/>
    <p1510:client id="{93D17D3C-20BB-9C4B-B3D3-C769A4992B18}" v="32" dt="2024-02-05T00:04:25.564"/>
    <p1510:client id="{ED98D648-9F6A-D754-89BC-13F75AEA64D7}" v="88" dt="2024-02-04T09:13:35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8911C-9E6F-9349-AA8C-828BB3D9709E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E826-76D0-E041-AF94-90439CD231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1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19:25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736 241 24575,'-14'0'0,"-5"0"0,-5 0 0,0 0 0,-5 0 0,1 0 0,-3 0 0,1 0 0,-15 16 0,12-1 0,-8 8 0,12-1 0,1-4 0,4 5 0,-12-4 0,12 2 0,-4-3 0,5-6 0,1 8 0,5-13 0,1 8 0,5 1 0,1-5 0,-1 5 0,1-6 0,0 0 0,0 0 0,-1 5 0,1-3 0,-1 3 0,1-5 0,4 1 0,-3-1 0,3 5 0,-5 2 0,5 5 0,-4 1 0,8-1 0,-3 0 0,0 0 0,4 1 0,-4-1 0,5 0 0,0 7 0,0-5 0,0 4 0,0-5 0,0 5 0,0-4 0,0 5 0,0-7 0,0 7 0,0-5 0,0 4 0,0-5 0,0-1 0,0 0 0,0 0 0,0 1 0,5-1 0,1 0 0,5 0 0,0-5 0,0 10 0,5 2 0,-3 2 0,3 1 0,-5-15 0,5 4 0,-4-4 0,4 5 0,0-5 0,1 4 0,0-9 0,4 9 0,-10-9 0,10 9 0,-4-9 0,0 9 0,4-9 0,-3 4 0,4-5 0,-5 0 0,4 5 0,-4-4 0,5 4 0,0-5 0,-5 0 0,4 0 0,2 0 0,1 0 0,5 1 0,-7-1 0,7 0 0,-5 1 0,11 0 0,-12-1 0,12 1 0,-11-1 0,11 1 0,-11-5 0,5 3 0,0-9 0,-6 9 0,6-9 0,0 10 0,-5-10 0,4 5 0,-5-6 0,5 0 0,-4 0 0,5 0 0,-7 5 0,7-4 0,-5 4 0,11-5 0,-11 0 0,11 0 0,-5 0 0,0 0 0,5 0 0,-11 0 0,11 0 0,-11 0 0,5 0 0,-1 0 0,-4 0 0,5 0 0,-7 0 0,0 0 0,7 0 0,-5 0 0,11 0 0,-11 0 0,5 0 0,-1 0 0,-4 0 0,5-5 0,-7 3 0,7-8 0,-5 9 0,4-10 0,-5 5 0,-1 0 0,0-5 0,0 5 0,1-5 0,-1 0 0,0-1 0,-5 6 0,4-4 0,-4 4 0,0-5 0,-2 0 0,-5 1 0,6-1 0,-5 1 0,5-1 0,-6 1 0,0-5 0,0 3 0,1-9 0,0 9 0,0-9 0,-1 4 0,1-5 0,1-1 0,-1 1 0,-5 0 0,4-1 0,-9-6 0,4 5 0,-5-5 0,0 7 0,0-7 0,0 5 0,0-11 0,0 11 0,0-11 0,0 11 0,0-11 0,0 11 0,0-5 0,0 0 0,0 5 0,0-5 0,-5 7 0,-1-1 0,-6-5 0,0 4 0,1-5 0,-1 6 0,1 1 0,0-1 0,-1 1 0,-5-7 0,5 11 0,-10-10 0,10 11 0,-4-5 0,-1-1 0,0 1 0,-1-1 0,-3 1 0,9 5 0,-9-4 0,4 4 0,-11-22 0,4 17 0,-5-15 0,7 19 0,-7-5 0,5 0 0,-5 0 0,7 1 0,-1-1 0,-5 5 0,3-3 0,-3 3 0,-1-6 0,5 7 0,-11-6 0,4 9 0,-6-3 0,1-1 0,5 5 0,-4-5 0,5 6 0,-7-6 0,7 5 0,-6-5 0,6 7 0,0-1 0,-6-1 0,12 2 0,-11-1 0,5 0 0,-23-6 0,18 10 0,-10-8 0,23 15 0,-7-5 0,10 6 0,-8-5 0,10 4 0,-6-4 0,1 5 0,-7 0 0,5-5 0,-5 4 0,7-4 0,-1 5 0,1 0 0,-1 0 0,1 0 0,-1 0 0,6 0 0,-4 0 0,4 0 0,0 0 0,2 0 0,4 0 0,1 0 0,1 0 0,-1 0 0,5 4 0,-9 2 0,7 5 0,-14 0 0,9 4 0,-10-2 0,5 8 0,-6-4 0,1 5 0,0 1 0,5-7 0,0 5 0,7-9 0,-1 3 0,6-5 0,-4-4 0,7 3 0,-2-4 0,4 5 0,0 0 0,0 0 0,0 5 0,0 2 0,0 6 0,0-1 0,-5-5 0,4 3 0,-3-8 0,4 3 0,0-5 0,0 1 0,0-1 0,0 0 0,0 5 0,0-3 0,0 8 0,0-3 0,0 0 0,0 4 0,0-10 0,0 5 0,0-6 0,0 0 0,0 0 0,0 0 0,0 0 0,0 0 0,0 0 0,0 0 0,0-5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0:09:1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0 24575,'-11'0'0,"-5"0"0,-2 0 0,-3 0 0,-14 0 0,13 0 0,-9 0 0,15 0 0,3 0 0,0 0 0,2 0 0,3 0 0,0 0 0,0 0 0,1 0 0,-5 0 0,3 0 0,-3 0 0,0 0 0,0 0 0,-5 0 0,4 0 0,1 0 0,4 0 0,1 0 0,-1 0 0,4 3 0,-3 1 0,6 4 0,-6-4 0,7 3 0,-7-3 0,2 0 0,1 3 0,-3-3 0,6 4 0,-5-4 0,5 3 0,-3-3 0,4 3 0,0 1 0,0 0 0,0 3 0,0-2 0,0 7 0,0-8 0,0 8 0,0-3 0,0 0 0,0 3 0,0-8 0,0 8 0,0-7 0,0 6 0,0-2 0,0 4 0,0-4 0,0 3 0,0-4 0,0 1 0,0 3 0,0-8 0,0 8 0,0-7 0,0 7 0,0-8 0,0 8 0,0-3 0,0 4 0,0-5 0,0 4 0,0-3 0,0 4 0,0 7 0,0-5 0,0 1 0,0-4 0,0-3 0,0 3 0,0-3 0,0 3 0,4 4 0,-3-1 0,3 5 0,0-7 0,-4 0 0,4 0 0,-4-1 0,0 1 0,4 0 0,-3 0 0,3-4 0,-4 3 0,0-8 0,0 8 0,0-7 0,0 6 0,3-2 0,-2 0 0,3 3 0,0 1 0,-3 1 0,3 4 0,0 0 0,-3 1 0,3-1 0,0 0 0,-3 0 0,3-4 0,-1-1 0,-2-1 0,3-7 0,-1 7 0,-2-8 0,7 8 0,-7-3 0,6 4 0,-6-1 0,6 1 0,-6 0 0,3 0 0,-4 0 0,0 0 0,0-1 0,0 1 0,0-4 0,0 3 0,0-3 0,0-1 0,0 4 0,0-7 0,0 7 0,0-8 0,0 8 0,0-3 0,0 0 0,0 2 0,0-2 0,0 4 0,0 0 0,0-4 0,0 2 0,0-2 0,0 9 0,0-4 0,0 3 0,0-4 0,0 0 0,0 0 0,0 0 0,0 0 0,0-1 0,0 1 0,0-4 0,0 3 0,0-3 0,0-1 0,0 4 0,4-3 0,-3 0 0,3 6 0,-4-6 0,0 3 0,0-4 0,0 0 0,0-3 0,0 2 0,0-3 0,3-1 0,-2 1 0,2 0 0,0-1 0,-2 1 0,3 3 0,-1-2 0,-2 7 0,6-7 0,-7 6 0,8-2 0,-7 4 0,6-4 0,-6 2 0,2-2 0,-3 4 0,0-4 0,4 3 0,-3-4 0,2 1 0,-3-1 0,0-1 0,0 1 0,0 1 0,0-2 0,0-3 0,0-1 0,0 1 0,0-1 0,0 1 0,0 0 0,0-1 0,0 1 0,0 0 0,0-1 0,0 1 0,0-1 0,0 1 0,0 0 0,0-1 0,0 1 0,0-1 0,0 1 0,0 0 0,0-1 0,0 1 0,0-1 0,3-3 0,1-1 0,3-3 0,0 0 0,1 0 0,-1 0 0,1 0 0,-1 0 0,5 0 0,1 0 0,3 0 0,6 0 0,-4 0 0,9 0 0,-4 0 0,4 0 0,1 0 0,0-4 0,-1 3 0,1-8 0,5 4 0,-4-1 0,5-2 0,-7 7 0,-4-7 0,4 7 0,-9-7 0,3 7 0,-4-2 0,0 3 0,-4 0 0,-2 0 0,-3 0 0,0 0 0,-1 0 0,1 0 0,0 0 0,-1 0 0,1-4 0,-1 3 0,1-2 0,-1 3 0,1 0 0,-1 0 0,0 0 0,0 0 0,1 0 0,-1 0 0,0 0 0,-6 0 0,1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0:09:1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24575,'16'0'0,"3"0"0,56 0 0,-5 0 0,25 0 0,-29 0 0,-20 0 0,-11 0 0,-2 0 0,-5 0 0,0 0 0,-5 0 0,3 0 0,-8 0 0,7 0 0,-7 0 0,-2 0 0,0 0 0,-8 0 0,4 0 0,-4 0 0,3 0 0,-2 0 0,7 0 0,-7 0 0,2 0 0,-3 0 0,4 0 0,-4 0 0,8 0 0,-7 0 0,6 0 0,-6 0 0,7 0 0,-7 0 0,6 0 0,-6 0 0,7 0 0,-7 0 0,6 0 0,-6 0 0,7 3 0,-8-2 0,4 3 0,-4-4 0,-1 0 0,1 0 0,0 0 0,-1 0 0,0 3 0,0 1 0,-3 3 0,0 0 0,-4 1 0,0-1 0,0 5 0,0 0 0,0 5 0,0 0 0,0 5 0,0 1 0,0 4 0,-5 1 0,4-5 0,-3 3 0,0-3 0,3 5 0,-3 0 0,4-1 0,0 1 0,0-5 0,0 3 0,0-8 0,0 4 0,0 0 0,0-4 0,0 3 0,0-4 0,0 0 0,-4-4 0,4 3 0,-4-4 0,4 1 0,-4 3 0,3-7 0,-2 6 0,3-2 0,0 4 0,0 0 0,0 0 0,-4 0 0,3 4 0,-3-3 0,4 9 0,-4-9 0,0 3 0,-1-4 0,1 0 0,0 0 0,3 0 0,-3-4 0,4 2 0,0-2 0,0 4 0,0 0 0,0 0 0,0 0 0,0-1 0,0 1 0,0 0 0,0 7 0,0 0 0,0 1 0,0-3 0,0-5 0,0 0 0,0 0 0,0-5 0,0 4 0,0-7 0,0 7 0,0-4 0,0 5 0,0-4 0,0 3 0,0-3 0,0 3 0,0-3 0,0 3 0,0-7 0,0 6 0,0-2 0,0 0 0,0 3 0,0-4 0,0 5 0,0 0 0,0 5 0,0-4 0,0 4 0,0-10 0,0 4 0,0-3 0,0 4 0,0 3 0,0-2 0,0 2 0,0-7 0,0 2 0,0-2 0,0 0 0,0 3 0,0-8 0,0 4 0,0-4 0,0-1 0,0 1 0,4-1 0,-3 1 0,2 0 0,0-1 0,-2 1 0,3 0 0,-1-1 0,-2 1 0,2-1 0,1 1 0,-3 0 0,2-1 0,-3 1 0,3-1 0,-2 1 0,3 0 0,-4-1 0,3-3 0,-2 2 0,2-1 0,-3 2 0,-3-3 0,2 2 0,-6-5 0,7 5 0,-7-5 0,3 6 0,-4-6 0,0 6 0,-4-3 0,-1 4 0,-3 1 0,-6-1 0,-1 1 0,-11 1 0,0 0 0,-7 0 0,1 0 0,-1 0 0,1 0 0,0 0 0,-1 0 0,1 0 0,0 0 0,-1 0 0,1 0 0,-1 0 0,7-4 0,0-2 0,6 0 0,1-3 0,-1 3 0,5 0 0,-4-3 0,9 3 0,-9-4 0,9 0 0,-8 0 0,8 0 0,-4 3 0,5-2 0,0 3 0,-4-4 0,8 3 0,-3-2 0,9 3 0,-5-4 0,3 3 0,-3-2 0,5 2 0,-1-3 0,0 0 0,0 4 0,-3-3 0,2 2 0,-3-3 0,4 0 0,1 0 0,-5 0 0,3 0 0,-3 0 0,5 0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0:09:4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24575,'47'0'0,"-11"0"0,29 0 0,7 0 0,3 0-1563,19 0 1563,-15 0 0,6 0-3007,2 0 1,-6 0 3006,-2 0 0,-7 0 0,-6 0 0,-33 0 0,-5 0 0,-1 0 0,1 0 792,0 0-792,-1 0 6784,9 0-6784,-7 0 0,1 0 0,-8 0 0,0 0 0,-4 0 0,3 0 0,-4 0 0,0 0 0,0 0 0,0 0 0,0 0 0,0 0 0,-1 0 0,-3 0 0,3 0 0,-3 0 0,-1 0 0,4 0 0,-7 0 0,7 0 0,-8 0 0,8 0 0,-3 0 0,4 0 0,0 0 0,4 0 0,-3 0 0,4 0 0,-5 0 0,0 0 0,0 0 0,12 0 0,-9 0 0,9 0 0,-13 0 0,1 0 0,0 0 0,0 0 0,0 0 0,0 0 0,0 0 0,-5 0 0,4 0 0,-7 0 0,7 0 0,-4 3 0,1-2 0,3 7 0,-3-7 0,3 3 0,-3-4 0,3 0 0,-7 0 0,6 3 0,-2-2 0,0 3 0,3-4 0,-8 0 0,8 0 0,-3 0 0,4 4 0,0-3 0,0 6 0,-1-6 0,1 7 0,5-8 0,-4 8 0,4-3 0,-1-1 0,-3 4 0,4-7 0,0 2 0,-4 1 0,3-3 0,-4 3 0,0 0 0,0-3 0,0 6 0,-1-6 0,1 3 0,0-4 0,0 0 0,0 0 0,0 0 0,-1 0 0,1 0 0,-4 0 0,-1 0 0,-5 0 0,1 0 0,8 0 0,3 0 0,14-9 0,-4 2 0,10-3-6784,50-7 6784,-40 9 0,38-6 0,-64 9 0,-1 5 0,-5 0 0,-5 0 0,0 0 6784,-4 0-6784,-1 0 0,0 0 0,0 0 0,1 0 0,-1 0 0,1 0 0,-1 0 0,1 0 0,0 4 0,-1-3 0,1 5 0,-1-5 0,1 6 0,-1-6 0,1 2 0,4-3 0,1 4 0,3-3 0,-3 3 0,3-4 0,-3 0 0,-1 0 0,4 0 0,-3 0 0,0 0 0,3 0 0,-4 0 0,10 0 0,-4 0 0,8 0 0,-3 0 0,5 0 0,5 0 0,-4 0 0,9 0 0,-3 0 0,5 0 0,7 0 0,-5 0 0,11 0 0,-12 0 0,12 0 0,-11 0 0,11 0 0,-11-5 0,11 4 0,-11-4 0,4 5 0,-6 0 0,7 0 0,-5 0 0,4 0 0,-5 0 0,-7 0 0,5 0 0,-4 0 0,5 0 0,0 0 0,-5 0 0,4 0 0,-4 0 0,-1 0 0,5 0 0,-4 0 0,0 0 0,3 0 0,-3 0 0,0 0 0,4 0 0,-5 0 0,6 0 0,-5 0 0,4 0 0,-4 0 0,-1 0 0,-1 0 0,-5 0 0,0 0 0,12 0 0,-9 0 0,9 0 0,-18 0 0,5 0 0,-4 0 0,0 0 0,-2 0 0,1 0 0,1 0 0,0 0 0,-2 4 0,1-3 0,-4 3 0,4-4 0,-1 0 0,-2 0 0,2 0 0,1 0 0,1 0 0,0 0 0,3 0 0,-3 0 0,5 0 0,-1 0 0,1 0 0,0 0 0,-1 0 0,1 0 0,5 0 0,-4 0 0,5 0 0,-1 0 0,-4 0 0,10 0 0,-10 0 0,10 0 0,-5 0 0,7-5 0,-1 4 0,-5-7 0,3 6 0,-8-6 0,8 7 0,4-7 0,-6 7 0,-1-3 0,-8 4 0,-4 0 0,0 0 0,3 0 0,-8 0 0,4 0 0,-1 0 0,-3 0 0,4 0 0,0 0 0,-4 0 0,3 0 0,-4 0 0,0 0 0,0 0 0,-4 0 0,-2 0 0,-3-8 0,0-1 0,0-1 0,28 3 0,6 7 0,28 0 0,2 0 0,5 0 0,-15 0 0,1 0-382,13 0 1,-1 0 381,-17 0 0,-5 0 0,12 0 0,14-11 0,-9 9 0,-7-9 0,-8 11 0,-8 0 0,-7-4 763,-5 3-763,-2-4 0,-5 5 0,-6 0 0,5 0 0,3 0 0,0-4 0,5 3 0,-2-3 0,-4 0 0,5 3 0,-1-8 0,-4 8 0,4-4 0,-5 5 0,0 0 0,-1 0 0,1 0 0,-5 0 0,3 0 0,-8 0 0,9 0 0,-9 0 0,8 0 0,-7 0 0,7 0 0,-8 0 0,9 0 0,-5 0 0,1 0 0,4 0 0,-4 0 0,4 0 0,1 0 0,0 4 0,-1-3 0,1 4 0,0-1 0,-1-3 0,1 7 0,-5-7 0,4 3 0,-5-4 0,6 4 0,0-3 0,-5 3 0,-2 0 0,1-3 0,-4 6 0,4-6 0,-5 7 0,-5-7 0,9 3 0,-7-4 0,8 3 0,-6-2 0,1 3 0,5-4 0,-4 0 0,3 0 0,1 4 0,-4-3 0,4 3 0,-5 0 0,0-3 0,-1 3 0,1-1 0,0-2 0,0 3 0,0-4 0,0 4 0,-1-3 0,1 2 0,0-3 0,0 0 0,0 0 0,-4 0 0,2 0 0,-2 0 0,4 0 0,0 0 0,-4 0 0,2 0 0,-2 0 0,4 0 0,0 0 0,0 0 0,-1 0 0,1 0 0,0 0 0,-4 0 0,3 0 0,-4 0 0,1 0 0,3 0 0,-3 0 0,0 0 0,2 0 0,-6 0 0,7 0 0,-3 0 0,-1 0 0,0 0 0,-4 0 0,3 0 0,-2 0 0,3 0 0,-5 0 0,1 0 0,0 0 0,-1 0 0,0 0 0,1 0 0,-1 0 0,1 0 0,-1 0 0,1 0 0,0 0 0,-1 0 0,1 0 0,-1 0 0,1 0 0,0 0 0,-1 0 0,1 0 0,-1 0 0,5 0 0,-3 0 0,6 0 0,-6 0 0,3 0 0,-5 0 0,1 0 0,-1 0 0,1 0 0,-1 0 0,0 0 0,0 0 0,-6 0 0,-9 0 0,2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0:09:4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22760,'3'4'0,"10"0"886,11-4-886,5 0 305,31 0-305,1 0 0,5 0 0,3 0 0,31 0-406,-32 0 0,-1 0 406,30 0 0,1 0 0,0 0 0,-46 0 0,0 0 0,46 0 0,-7 0 0,-39 0 0,-1 0 446,9 0-446,32-6 0,-34 5 0,28-16 0,-14 14 0,-1-8 0,-9 11 0,-8 0 0,-5 0 0,3 0 0,-15 0 990,8 0-990,-11-5 0,1 4 0,-2-8 0,-5 8 0,-5-3 0,3 0 0,-3 3 0,0-3 0,-1 4 0,-5 0 0,4 0 0,-3 0 0,4 0 0,0 0 0,-4 0 0,8 0 0,-8 0 0,4 0 0,-5 0 0,5 0 0,-4 0 0,3 0 0,-4 0 0,0 0 0,0 0 0,4 0 0,-3 0 0,12 0 0,-4 0 0,0 0 0,3 0 0,-11 0 0,4 0 0,-5 0 0,4 0 0,-3 0 0,9 0 0,-4 0 0,12 0 0,-6 0 0,2 0 0,-5 0 0,-3 0 0,5 0 0,-5 0 0,3 0 0,-3 0 0,5 0 0,-1 0 0,1 0 0,0 0 0,-1 4 0,1-3 0,-5 3 0,3 0 0,-3-3 0,0 3 0,4 0 0,-5-3 0,6 4 0,0-5 0,-1 4 0,1-3 0,0 3 0,5 0 0,2 2 0,5 4 0,-5 0 0,3-1 0,-3-3 0,5 3 0,1-8 0,-7 7 0,0-7 0,-11 3 0,-2-4 0,-2 0 0,22 0 0,15 0 0,16 0 0,14 0 0,-8-5 0,4-1 0,-21 4 0,3 1 0,13-4 0,9-3 0,-11 3 0,-20 4 0,-3 1 0,24-3 0,-3 0 0,0 3 0,7 0 0,-9 0 0,-9 0 0,-14 0 0,-1 0 0,-13 0 0,-1 0 0,-5 0 0,0 0 0,-5 0 0,3 0 0,-3 0 0,12 0 0,-5 0 0,5 0 0,-7 0 0,-1 0 0,1 0 0,0 0 0,-5 0 0,3 0 0,-3 0 0,5 0 0,-5 0 0,3 0 0,-8 0 0,4 0 0,-1 0 0,-3 0 0,4 0 0,0 0 0,-4 0 0,8 0 0,-8 0 0,9 0 0,-4 0 0,4 0 0,1 0 0,5 0 0,-4 0 0,5 0 0,-1 0 0,2 0 0,-1 0 0,23 0 0,-23 0 0,22 0 0,-26 0 0,8 4 0,-9-2 0,5 6 0,-1-7 0,-4 7 0,4-7 0,1 3 0,-5-4 0,4 0 0,0 0 0,-4 0 0,5 0 0,-7 0 0,1 0 0,0 0 0,-1 0 0,-4 0 0,4 0 0,-4 0 0,4 0 0,1 0 0,0 0 0,-1 0 0,-4 0 0,9 0 0,-12 0 0,12 0 0,-14 0 0,8 0 0,-3 0 0,8 0 0,-8 0 0,2 0 0,-9 0 0,1 0 0,0 0 0,0 0 0,-4 0 0,7 5 0,-10-4 0,16 3 0,-13-4 0,14 0 0,-9 0 0,8 0 0,-3 0 0,0 0 0,4 0 0,-9 0 0,8 0 0,-8 0 0,4 0 0,0 0 0,-4 0 0,3 0 0,-4 0 0,5 0 0,-4 0 0,3 0 0,-4 0 0,-4 0 0,3 0 0,-8 0 0,4 0 0,-4 0 0,-1 0 0,1 0 0,0 0 0,-1 0 0,1 0 0,-1 0 0,-3-3 0,-1-2 0,-3-2 0,-6 3 0,-2 0 0,-3 4 0,-4 0 0,-3 0 0,7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0:09:54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23002,'10'4'0,"7"-1"770,10-3-770,14 0 264,7 0-264,21 0 0,22 0 0,1 0-437,-31 0 0,1 0 437,38 0 0,-7 0 0,-32 0 0,-2 0 0,6 0 0,-10 0 0,2 0 92,16 0-92,7 0 0,-2 0 0,-8 0 0,-7-5 0,6 4 0,-13-9 0,5 9 1013,-6-9-1013,-1 4 308,-6-5-308,5 5 0,-11-3 0,4 4 0,-11-1 0,4 2 0,-5-1 0,1 4 0,4-4 0,-4 1 0,-1 3 0,0-8 0,-1 4 0,-4-9 0,4 3 0,0-2 0,-3-1 0,3 3 0,-6-2 0,1 8 0,-5-3 0,4 7 0,-5-3 0,1 4 0,4-4 0,-9 3 0,8-3 0,-3 4 0,5-5 0,-5 4 0,3-3 0,-3 4 0,0 0 0,3 0 0,-8 0 0,9 0 0,-9 0 0,8 0 0,-7 0 0,2 0 0,-4 0 0,0 0 0,0 0 0,-5 0 0,4 0 0,-3 0 0,4 4 0,0-3 0,-1 6 0,1-6 0,0 7 0,0-7 0,0 3 0,4 0 0,-2-3 0,2 6 0,1-6 0,-4 7 0,8-7 0,-8 6 0,9-6 0,-9 7 0,8-7 0,-7 2 0,7 2 0,-3-4 0,0 3 0,3-4 0,-3 0 0,5 0 0,-5 0 0,3 0 0,-3 0 0,10 0 0,-4 0 0,5 0 0,-7 0 0,1 0 0,0 0 0,-1 0 0,1 0 0,5 0 0,-4 0 0,5 0 0,-7 0 0,1 0 0,0 0 0,-5 0 0,-2 0 0,-4 0 0,0 0 0,-4 0 0,-2 0 0,1 0 0,-3 0 0,7 0 0,-8 0 0,8 0 0,-7 0 0,6 0 0,-2 0 0,9 0 0,-4 0 0,3 0 0,1 0 0,8 0 0,0 0 0,11 0 0,-12 0 0,4 0 0,-5 0 0,0 0 0,-1 0 0,7 4 0,-5 1 0,9 5 0,-3 0 0,5-4 0,1 2 0,20-6 0,-21 2 0,33-4 0,-28 0 0,16 0 0,1 0 0,-6 0 0,-1 0 0,-2 0 0,-11 0 0,4 0 0,-11 0 0,-2 0 0,-10 0 0,2 0 0,-12 0 0,23 0 0,4 0 0,24 0 0,6 0 0,3 0 0,4 0 0,-24 0 0,0 0-370,29 0 0,-2 0 370,9 0 0,-12 0-179,-13 0 179,-3 5 0,-13-4 0,5 9 0,-17-9 0,9 8 0,-16-8 0,10 8 733,-10-4-733,4 1 0,1 2 0,-5-7 186,10 4-186,-5-1 0,6-2 0,-5 2 0,4-4 0,-4 0 0,-1 0 0,5 0 0,-10 4 0,5-3 0,-7 7 0,-4-3 0,-1 0 0,-1 3 0,-2-7 0,7 3 0,-8-4 0,4 0 0,-1 0 0,-3 0 0,9 0 0,-9 0 0,8 0 0,-8 0 0,9 0 0,-4 0 0,0 0 0,3 0 0,-3 0 0,5 0 0,-1 0 0,1 0 0,0 0 0,-1 0 0,1 0 0,0 4 0,0-3 0,-1 7 0,1-7 0,0 8 0,-5-8 0,3 3 0,-3-4 0,0 0 0,3 0 0,-8 0 0,9 0 0,-4 4 0,-1-3 0,5 3 0,-4-4 0,4 0 0,1 0 0,0 4 0,5-3 0,-4 3 0,4-4 0,-5 0 0,5 0 0,-4 0 0,5 4 0,-7-3 0,1 3 0,0-4 0,-1 0 0,1 0 0,0 0 0,-5 0 0,3 0 0,-8 0 0,9 0 0,-9 0 0,8 4 0,-8-3 0,9 4 0,-9-5 0,8 0 0,-3 0 0,0 0 0,3 0 0,-8 0 0,9 0 0,-9 0 0,4 0 0,-1 0 0,-3 0 0,9 0 0,-9 0 0,8 0 0,-8 0 0,9 0 0,-9 0 0,3-4 0,-4 3 0,0-7 0,0 7 0,0-6 0,-5 6 0,4-3 0,-3 0 0,4 3 0,0-3 0,-5 4 0,4-3 0,-3 2 0,0-3 0,3 4 0,-4 0 0,1 0 0,3 0 0,-7 0 0,6 0 0,-2 0 0,4 0 0,-4 0 0,2 0 0,-6 0 0,7 0 0,-7 0 0,2 0 0,-3 0 0,0 0 0,-1 0 0,1 0 0,-1 0 0,1 0 0,0 0 0,-1 0 0,1 0 0,-1 0 0,1 0 0,-1 0 0,1 0 0,-1 0 0,1 0 0,-1 0 0,-5 0 0,-8 4 0,-11-3 0,6 2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0:09:5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22631,'10'4'0,"19"-1"948,8-3-948,17 0 0,1 0 0,-1 0 0,1 0 0,22 0 0,-3 0 0,4 0 0,-25 0 0,1 0-176,29 0 0,-4 0 176,-7 0 0,14 0 0,-14 0 312,-1 0-312,-2 0 490,-13 0-490,5 0 0,-6 0 0,-1 0 528,-6 0-528,-1 0 18,-7 0-18,-5 0 0,-2 0 0,-5 0 0,0 0 0,-5 0 0,-2 0 0,-4 0 0,0 0 0,0 0 0,0 0 0,-5 0 0,4 0 0,-7 0 0,7 0 0,-8 0 0,4 0 0,0 0 0,-4 0 0,8 0 0,-7 0 0,7 0 0,-4 0 0,1 0 0,3 0 0,-4 0 0,5 0 0,0 0 0,5-4 0,3-1 0,4 0 0,-4-3 0,-3 7 0,-1-7 0,-2 4 0,7-2 0,-8-1 0,9 6 0,-9-3 0,8 4 0,-3 0 0,5-4 0,-1 3 0,1-3 0,0 4 0,-1 0 0,1 0 0,12 0 0,-9 0 0,9 0 0,-12 0 0,5 0 0,-4-4 0,4 3 0,-5-4 0,0 1 0,-1 3 0,1-7 0,0 7 0,-1-7 0,1 7 0,0-4 0,-1 5 0,1 0 0,0 0 0,-5 0 0,3 0 0,-3 0 0,5 0 0,-1 0 0,1 0 0,0 0 0,-1 0 0,1 0 0,0 0 0,5 0 0,-4 0 0,4 0 0,-5 0 0,0 0 0,0 0 0,-1 0 0,1 0 0,5 0 0,-4 0 0,5 0 0,-12 0 0,5 0 0,-4 0 0,0 0 0,3 0 0,0 0 0,2 0 0,-2 0 0,-5 0 0,-4 0 0,0 4 0,0-3 0,0 3 0,-5-4 0,4 4 0,-3-4 0,4 4 0,0 0 0,-1-3 0,1 3 0,0-4 0,7 0 0,-5 3 0,5-2 0,-7 3 0,-4-4 0,3 0 0,-8 0 0,4 0 0,0 0 0,-4 0 0,4 0 0,-4 0 0,-1 0 0,1 0 0,-1 0 0,1 0 0,-1 0 0,1 0 0,-1 0 0,1 0 0,-1 0 0,1 0 0,4 0 0,-4 0 0,4 0 0,-4 0 0,-1 0 0,1 0 0,-1 0 0,1 0 0,0 0 0,-1 0 0,1 0 0,4 0 0,-4 0 0,4 0 0,-5 0 0,1 0 0,-1 0 0,-3-3 0,2 2 0,-5-2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16:05:3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50D8A-AAB3-964D-99E5-BA26F602F79D}" type="datetimeFigureOut">
              <a:rPr lang="en-US" smtClean="0"/>
              <a:pPr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0F82A-B685-0D4C-882B-03318B8609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1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0F82A-B685-0D4C-882B-03318B8609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5e5922d20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5e5922d20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IN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towardsdatascience.com</a:t>
            </a: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/cutout-mixup-and-cutmix-implementing-modern-image-augmentations-in-pytorch-a9d7db3074ad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22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5e5922d20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5e5922d20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0F82A-B685-0D4C-882B-03318B8609D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2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B496-4962-C949-8927-4D6B107FA43E}" type="datetime1">
              <a:rPr lang="en-IN" smtClean="0"/>
              <a:t>13-02-2024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D107-CD03-F249-8CAE-2156C917C3A3}" type="datetime1">
              <a:rPr lang="en-IN" smtClean="0"/>
              <a:t>13-02-2024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6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FB818-248E-094D-9EC0-BE79B4A14D38}" type="datetime1">
              <a:rPr lang="en-IN" smtClean="0"/>
              <a:t>13-02-2024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97753"/>
            <a:ext cx="7315200" cy="1406256"/>
          </a:xfrm>
        </p:spPr>
        <p:txBody>
          <a:bodyPr anchor="b">
            <a:norm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4800" y="4767264"/>
            <a:ext cx="2057400" cy="273844"/>
          </a:xfrm>
        </p:spPr>
        <p:txBody>
          <a:bodyPr/>
          <a:lstStyle/>
          <a:p>
            <a:fld id="{A57D79A5-058C-AD44-8255-89CEBB7AD64C}" type="datetime1">
              <a:rPr lang="en-IN" smtClean="0"/>
              <a:t>13-02-2024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2317221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371600" y="2514600"/>
            <a:ext cx="6400800" cy="13144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47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Char char="■"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635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610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 &amp; Text">
  <p:cSld name="01 Title &amp;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606750" y="1028063"/>
            <a:ext cx="7938300" cy="3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○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200"/>
              <a:buFont typeface="DM Sans"/>
              <a:buChar char="■"/>
              <a:defRPr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0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3965"/>
            <a:ext cx="7886700" cy="99417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6735-0F0B-F94F-AA56-38536B0DD6B7}" type="datetime1">
              <a:rPr lang="en-IN" smtClean="0"/>
              <a:t>13-02-2024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7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6D81-16CF-CB4F-B816-09661295ACD7}" type="datetime1">
              <a:rPr lang="en-IN" smtClean="0"/>
              <a:t>13-02-2024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4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8F57-41C7-5E47-8F87-FED3050AE2E6}" type="datetime1">
              <a:rPr lang="en-IN" smtClean="0"/>
              <a:t>13-02-2024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A5DC-1A43-5245-A9C8-A227D78FB782}" type="datetime1">
              <a:rPr lang="en-IN" smtClean="0"/>
              <a:t>13-02-2024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6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D432-651D-7D41-8D9F-FA7968063747}" type="datetime1">
              <a:rPr lang="en-IN" smtClean="0"/>
              <a:t>13-02-2024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E88D-19F7-314B-8340-57B25072B43B}" type="datetime1">
              <a:rPr lang="en-IN" smtClean="0"/>
              <a:t>13-02-2024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F9578-0C3D-7F4F-9BF0-1E25685A9511}" type="datetime1">
              <a:rPr lang="en-IN" smtClean="0"/>
              <a:t>13-02-2024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7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09F71-D5F0-CB44-A56D-115338FC4576}" type="datetime1">
              <a:rPr lang="en-IN" smtClean="0"/>
              <a:t>13-02-2024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BF5B-3DFD-5747-A6F5-71991FCD3522}" type="datetime1">
              <a:rPr lang="en-IN" smtClean="0"/>
              <a:t>13-02-2024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49" r:id="rId12"/>
    <p:sldLayoutId id="2147483679" r:id="rId13"/>
    <p:sldLayoutId id="2147483680" r:id="rId14"/>
    <p:sldLayoutId id="2147483681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8.png"/><Relationship Id="rId1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7.07397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Xy6oX1iNoA?feature=oembed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eeexplore.ieee.org/document/857827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6414.pdf" TargetMode="External"/><Relationship Id="rId2" Type="http://schemas.openxmlformats.org/officeDocument/2006/relationships/hyperlink" Target="https://github.com/QData/TextAttack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3825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llm-attacks.or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15136" y="797753"/>
            <a:ext cx="6785864" cy="1406256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  <a:highlight>
                  <a:srgbClr val="C0C0C0"/>
                </a:highlight>
              </a:rPr>
              <a:t>CS7.405 Responsible &amp; Safe AI Systems</a:t>
            </a:r>
            <a:endParaRPr lang="en-US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D7146FD-2D5F-7E47-AA90-5D2731D5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25021"/>
            <a:ext cx="276998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E354555-2193-654D-81FD-CEBF8DCD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13" y="4737347"/>
            <a:ext cx="253642" cy="2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E1C841-5FE2-CB44-902D-2CD78051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8" y="4747055"/>
            <a:ext cx="279369" cy="2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9E8A96CA-D159-F74D-AB98-F437BC03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31990"/>
            <a:ext cx="279368" cy="2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1F0FD9-4BF9-C049-8E43-3B6335F28362}"/>
              </a:ext>
            </a:extLst>
          </p:cNvPr>
          <p:cNvSpPr txBox="1"/>
          <p:nvPr/>
        </p:nvSpPr>
        <p:spPr>
          <a:xfrm>
            <a:off x="4111737" y="4731990"/>
            <a:ext cx="9396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@</a:t>
            </a:r>
            <a:r>
              <a:rPr lang="en-US" sz="1350" err="1">
                <a:solidFill>
                  <a:schemeClr val="bg1"/>
                </a:solidFill>
              </a:rPr>
              <a:t>ponguru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4275C-90C2-A545-B768-5E48784066F0}"/>
              </a:ext>
            </a:extLst>
          </p:cNvPr>
          <p:cNvSpPr txBox="1"/>
          <p:nvPr/>
        </p:nvSpPr>
        <p:spPr>
          <a:xfrm>
            <a:off x="1096370" y="4731990"/>
            <a:ext cx="909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>
                <a:solidFill>
                  <a:schemeClr val="bg1"/>
                </a:solidFill>
              </a:rPr>
              <a:t>pk.profgiri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2C75D-6967-FE43-BA69-89E4C6B4B6F7}"/>
              </a:ext>
            </a:extLst>
          </p:cNvPr>
          <p:cNvSpPr txBox="1"/>
          <p:nvPr/>
        </p:nvSpPr>
        <p:spPr>
          <a:xfrm>
            <a:off x="2516301" y="4731990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/in/</a:t>
            </a:r>
            <a:r>
              <a:rPr lang="en-US" sz="1350" err="1">
                <a:solidFill>
                  <a:schemeClr val="bg1"/>
                </a:solidFill>
              </a:rPr>
              <a:t>ponguru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E131-4EBB-8349-8E08-9BEB6C4E794C}"/>
              </a:ext>
            </a:extLst>
          </p:cNvPr>
          <p:cNvSpPr txBox="1"/>
          <p:nvPr/>
        </p:nvSpPr>
        <p:spPr>
          <a:xfrm>
            <a:off x="5814138" y="4731990"/>
            <a:ext cx="20667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err="1">
                <a:solidFill>
                  <a:schemeClr val="bg1"/>
                </a:solidFill>
              </a:rPr>
              <a:t>Ponnurangam.kumaraguru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BFD7C-1D83-9A42-8206-8E4E834F6BE3}"/>
              </a:ext>
            </a:extLst>
          </p:cNvPr>
          <p:cNvSpPr txBox="1"/>
          <p:nvPr/>
        </p:nvSpPr>
        <p:spPr>
          <a:xfrm>
            <a:off x="2267744" y="2447184"/>
            <a:ext cx="4519747" cy="1400383"/>
          </a:xfrm>
          <a:prstGeom prst="rect">
            <a:avLst/>
          </a:prstGeom>
          <a:noFill/>
          <a:ln>
            <a:solidFill>
              <a:srgbClr val="33A4F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N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Ponnurangam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Kumaraguru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(“PK”)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ProfGiri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@ IIIT Hyderabad</a:t>
            </a:r>
            <a:br>
              <a:rPr lang="en-IN"/>
            </a:br>
            <a:endParaRPr lang="en-US" sz="900">
              <a:solidFill>
                <a:schemeClr val="bg1">
                  <a:lumMod val="75000"/>
                </a:scheme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Concept shift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5301503" cy="367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 class dataset with 2 dimensional features </a:t>
            </a:r>
          </a:p>
          <a:p>
            <a:r>
              <a:rPr lang="en-US"/>
              <a:t>Classes color coded in red &amp; green, purple is the decision boundary </a:t>
            </a:r>
          </a:p>
          <a:p>
            <a:r>
              <a:rPr lang="en-US"/>
              <a:t>Input distribution exactly same in train &amp; test, but the relationship between them / decision boundary changes </a:t>
            </a:r>
          </a:p>
          <a:p>
            <a:r>
              <a:rPr lang="en-US"/>
              <a:t>Any examples? </a:t>
            </a:r>
          </a:p>
          <a:p>
            <a:r>
              <a:rPr lang="en-US"/>
              <a:t>Browsing history </a:t>
            </a:r>
            <a:r>
              <a:rPr lang="en-US">
                <a:sym typeface="Wingdings" pitchFamily="2" charset="2"/>
              </a:rPr>
              <a:t>from pre-pandemic deployed in March 2020 for purchase recommendations. Any shifts? 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5D228B-0E27-4B4A-9551-438EC44D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623" y="2151919"/>
            <a:ext cx="3460377" cy="14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3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Concept shift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5180479" cy="3671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 class dataset with 2 dimensional features </a:t>
            </a:r>
          </a:p>
          <a:p>
            <a:r>
              <a:rPr lang="en-US"/>
              <a:t>Classes color coded in red &amp; green, purple is the decision boundary </a:t>
            </a:r>
          </a:p>
          <a:p>
            <a:r>
              <a:rPr lang="en-US"/>
              <a:t>Input distribution exactly same in train &amp; test, but the relationship between them / decision boundary changes </a:t>
            </a:r>
          </a:p>
          <a:p>
            <a:r>
              <a:rPr lang="en-US"/>
              <a:t>Any examples? </a:t>
            </a:r>
          </a:p>
          <a:p>
            <a:r>
              <a:rPr lang="en-US"/>
              <a:t>Browsing history </a:t>
            </a:r>
            <a:r>
              <a:rPr lang="en-US">
                <a:sym typeface="Wingdings" pitchFamily="2" charset="2"/>
              </a:rPr>
              <a:t>from pre-pandemic deployed in March 2020 for purchase recommendations. Any shifts? </a:t>
            </a:r>
          </a:p>
          <a:p>
            <a:r>
              <a:rPr lang="en-US">
                <a:sym typeface="Wingdings" pitchFamily="2" charset="2"/>
              </a:rPr>
              <a:t>Watching travel videos  might buy plane / hotel tickets, pay for nature documentary movies 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5D228B-0E27-4B4A-9551-438EC44D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623" y="2151919"/>
            <a:ext cx="3460377" cy="14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6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Prior probability shift  / label shift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Reverse of Covariance shift</a:t>
            </a:r>
          </a:p>
          <a:p>
            <a:r>
              <a:rPr lang="en-US"/>
              <a:t>Prior probability shift appears only in y </a:t>
            </a:r>
            <a:r>
              <a:rPr lang="en-US">
                <a:sym typeface="Wingdings" pitchFamily="2" charset="2"/>
              </a:rPr>
              <a:t>-&gt; </a:t>
            </a:r>
            <a:r>
              <a:rPr lang="en-US"/>
              <a:t>x problems (when we believe y causes x). It occurs when p(y) changes between train and test, but p (x | y) does not. </a:t>
            </a:r>
            <a:endParaRPr lang="en-US">
              <a:cs typeface="Calibri"/>
            </a:endParaRPr>
          </a:p>
          <a:p>
            <a:r>
              <a:rPr lang="en-US"/>
              <a:t>Examples?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845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Prior probability shift  / label shift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Reverse of Covariance shift</a:t>
            </a:r>
          </a:p>
          <a:p>
            <a:r>
              <a:rPr lang="en-US"/>
              <a:t>Prior probability shift appears only in y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x problems (when we believe y causes x). It occurs when p(y) changes between train and test, but p (x | y) does not. </a:t>
            </a:r>
            <a:endParaRPr lang="en-US">
              <a:cs typeface="Calibri"/>
            </a:endParaRPr>
          </a:p>
          <a:p>
            <a:r>
              <a:rPr lang="en-US"/>
              <a:t>Examples? </a:t>
            </a:r>
            <a:endParaRPr lang="en-US">
              <a:cs typeface="Calibri"/>
            </a:endParaRPr>
          </a:p>
          <a:p>
            <a:r>
              <a:rPr lang="en-US"/>
              <a:t>Medical Diagnosis</a:t>
            </a:r>
            <a:endParaRPr lang="en-US">
              <a:cs typeface="Calibri"/>
            </a:endParaRPr>
          </a:p>
          <a:p>
            <a:r>
              <a:rPr lang="en-US"/>
              <a:t>	Train on data to predict diagnoses given symptoms</a:t>
            </a:r>
            <a:endParaRPr lang="en-US">
              <a:cs typeface="Calibri"/>
            </a:endParaRPr>
          </a:p>
          <a:p>
            <a:r>
              <a:rPr lang="en-US"/>
              <a:t>	Test on data during flu season where test(flu) &gt; train(flu) while 	flu symptoms p(symptoms | flu) is still the same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16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94A5-36A5-3542-9563-3C8FB085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distribution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C49A9-5DC1-3649-8688-4833796AE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Monitor the performance of your model. Monitor accuracy, precision, statistical measures, or other evaluation metrics. If these change over time, it may be due to distribution shift.</a:t>
            </a:r>
          </a:p>
          <a:p>
            <a:r>
              <a:rPr lang="en-US"/>
              <a:t>Monitor your data. You can detect data shift by comparing statistical properties of training data and data seen in a deployment.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46C2-1EB8-8246-B75A-BBAA3500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894E3-15F6-6043-8383-20C175DF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close-up of a paper&#10;&#10;Description automatically generated">
            <a:extLst>
              <a:ext uri="{FF2B5EF4-FFF2-40B4-BE49-F238E27FC236}">
                <a16:creationId xmlns:a16="http://schemas.microsoft.com/office/drawing/2014/main" id="{6D26EB1A-BE8E-ED46-AEC3-ECA50487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" y="230413"/>
            <a:ext cx="9178476" cy="4419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-up of a web page&#10;&#10;Description automatically generated">
            <a:extLst>
              <a:ext uri="{FF2B5EF4-FFF2-40B4-BE49-F238E27FC236}">
                <a16:creationId xmlns:a16="http://schemas.microsoft.com/office/drawing/2014/main" id="{710ED946-FE03-514D-A525-25CECB576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58"/>
          <a:stretch/>
        </p:blipFill>
        <p:spPr>
          <a:xfrm>
            <a:off x="2921000" y="4767263"/>
            <a:ext cx="3302292" cy="376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C65230-6AD7-474B-86B7-926ECBEED30B}"/>
                  </a:ext>
                </a:extLst>
              </p14:cNvPr>
              <p14:cNvContentPartPr/>
              <p14:nvPr/>
            </p14:nvContentPartPr>
            <p14:xfrm>
              <a:off x="171620" y="262356"/>
              <a:ext cx="318960" cy="88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C65230-6AD7-474B-86B7-926ECBEED3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620" y="253356"/>
                <a:ext cx="33660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CFF3CB-0930-6B45-8664-957D41637F90}"/>
                  </a:ext>
                </a:extLst>
              </p14:cNvPr>
              <p14:cNvContentPartPr/>
              <p14:nvPr/>
            </p14:nvContentPartPr>
            <p14:xfrm>
              <a:off x="8545220" y="292956"/>
              <a:ext cx="446760" cy="79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CFF3CB-0930-6B45-8664-957D41637F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6227" y="283956"/>
                <a:ext cx="464386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09D1CC-73BD-F34F-8436-7B7E4B940A6D}"/>
                  </a:ext>
                </a:extLst>
              </p14:cNvPr>
              <p14:cNvContentPartPr/>
              <p14:nvPr/>
            </p14:nvContentPartPr>
            <p14:xfrm>
              <a:off x="487700" y="2027796"/>
              <a:ext cx="3806640" cy="63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09D1CC-73BD-F34F-8436-7B7E4B940A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700" y="2018847"/>
                <a:ext cx="3824280" cy="8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EA234B-B5F4-DA4A-91F3-240F42945C95}"/>
                  </a:ext>
                </a:extLst>
              </p14:cNvPr>
              <p14:cNvContentPartPr/>
              <p14:nvPr/>
            </p14:nvContentPartPr>
            <p14:xfrm>
              <a:off x="476540" y="2684796"/>
              <a:ext cx="2943720" cy="3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EA234B-B5F4-DA4A-91F3-240F42945C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539" y="2675796"/>
                <a:ext cx="2961362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E922E0-BAAA-2745-A684-EAD185E9D370}"/>
                  </a:ext>
                </a:extLst>
              </p14:cNvPr>
              <p14:cNvContentPartPr/>
              <p14:nvPr/>
            </p14:nvContentPartPr>
            <p14:xfrm>
              <a:off x="490220" y="3492996"/>
              <a:ext cx="3455640" cy="10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E922E0-BAAA-2745-A684-EAD185E9D3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1220" y="3484026"/>
                <a:ext cx="3473280" cy="12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443770-8514-364C-9AC1-2AAA979AC20A}"/>
                  </a:ext>
                </a:extLst>
              </p14:cNvPr>
              <p14:cNvContentPartPr/>
              <p14:nvPr/>
            </p14:nvContentPartPr>
            <p14:xfrm>
              <a:off x="461780" y="4221276"/>
              <a:ext cx="1586520" cy="3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443770-8514-364C-9AC1-2AAA979AC2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2782" y="4212276"/>
                <a:ext cx="1604156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1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BC180-B04F-4844-90E9-1BF2B150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7206B-05B2-844D-B71E-0CE7F7C6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7" y="575241"/>
            <a:ext cx="8493008" cy="3278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4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5637F-8D6B-AA4B-AC92-37FF1532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screenshot of a project&#10;&#10;Description automatically generated">
            <a:extLst>
              <a:ext uri="{FF2B5EF4-FFF2-40B4-BE49-F238E27FC236}">
                <a16:creationId xmlns:a16="http://schemas.microsoft.com/office/drawing/2014/main" id="{20DF2BAA-CA31-894B-889B-CBBB06C0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9055"/>
            <a:ext cx="6929393" cy="3725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473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Robustness: </a:t>
            </a:r>
            <a:r>
              <a:rPr lang="en-US" err="1"/>
              <a:t>Overivew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Adversarial Examples</a:t>
            </a:r>
            <a:endParaRPr lang="en-US"/>
          </a:p>
          <a:p>
            <a:r>
              <a:rPr lang="en-US">
                <a:cs typeface="Calibri"/>
              </a:rPr>
              <a:t>Adversarial Attacks: 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Fooling a binary classifier 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Fast Gradient Sign Method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Projected Gradient Descent </a:t>
            </a:r>
            <a:endParaRPr lang="en-US"/>
          </a:p>
          <a:p>
            <a:pPr lvl="1"/>
            <a:r>
              <a:rPr lang="en-US">
                <a:cs typeface="Calibri"/>
              </a:rPr>
              <a:t>Text based attacks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Adversarial Defenses: </a:t>
            </a:r>
          </a:p>
          <a:p>
            <a:pPr lvl="1"/>
            <a:r>
              <a:rPr lang="en-US">
                <a:cs typeface="Calibri"/>
              </a:rPr>
              <a:t>Data and Parameters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Data Augmentation 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Adversarial Training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081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Distortions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EC87C-D705-33F8-C7CF-D68DED701721}"/>
              </a:ext>
            </a:extLst>
          </p:cNvPr>
          <p:cNvSpPr txBox="1"/>
          <p:nvPr/>
        </p:nvSpPr>
        <p:spPr>
          <a:xfrm>
            <a:off x="304800" y="4752974"/>
            <a:ext cx="74961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  <a:hlinkClick r:id="rId2"/>
              </a:rPr>
              <a:t>Explaining and Harnessing Adversarial Examples (Goodfellow et al.)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31811-8759-A0F8-88E6-712C0247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8" y="732748"/>
            <a:ext cx="6748463" cy="2554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3686E-5B1E-927B-655D-FF242C10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3" y="3237830"/>
            <a:ext cx="4138612" cy="15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>
            <a:spLocks noGrp="1"/>
          </p:cNvSpPr>
          <p:nvPr>
            <p:ph type="title"/>
          </p:nvPr>
        </p:nvSpPr>
        <p:spPr>
          <a:xfrm>
            <a:off x="423400" y="-12175"/>
            <a:ext cx="829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err="1">
                <a:latin typeface="Nunito"/>
                <a:ea typeface="Nunito"/>
                <a:cs typeface="Nunito"/>
                <a:sym typeface="Nunito"/>
              </a:rPr>
              <a:t>PixMix</a:t>
            </a:r>
            <a:r>
              <a:rPr lang="en" sz="3200">
                <a:latin typeface="Nunito"/>
                <a:ea typeface="Nunito"/>
                <a:cs typeface="Nunito"/>
                <a:sym typeface="Nunito"/>
              </a:rPr>
              <a:t> Evaluation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49"/>
          <p:cNvSpPr txBox="1">
            <a:spLocks noGrp="1"/>
          </p:cNvSpPr>
          <p:nvPr>
            <p:ph type="sldNum" idx="12"/>
          </p:nvPr>
        </p:nvSpPr>
        <p:spPr>
          <a:xfrm>
            <a:off x="8624864" y="479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3538200" y="4799025"/>
            <a:ext cx="206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to ML Safety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381775" y="589630"/>
            <a:ext cx="83388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PixMix helps with robustness as well as other safety metrics 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50" y="1165675"/>
            <a:ext cx="6569098" cy="3477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3B8B69-67C3-E944-887C-365FFC605220}"/>
                  </a:ext>
                </a:extLst>
              </p14:cNvPr>
              <p14:cNvContentPartPr/>
              <p14:nvPr/>
            </p14:nvContentPartPr>
            <p14:xfrm>
              <a:off x="6961071" y="2276114"/>
              <a:ext cx="847080" cy="70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3B8B69-67C3-E944-887C-365FFC6052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071" y="2267114"/>
                <a:ext cx="864720" cy="720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et of icons with different shapes of animals&#10;&#10;Description automatically generated with medium confidence">
            <a:extLst>
              <a:ext uri="{FF2B5EF4-FFF2-40B4-BE49-F238E27FC236}">
                <a16:creationId xmlns:a16="http://schemas.microsoft.com/office/drawing/2014/main" id="{E0C9198C-17BD-D64E-887B-B86E45856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501" y="28018"/>
            <a:ext cx="1461698" cy="10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0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Distortions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EC87C-D705-33F8-C7CF-D68DED701721}"/>
              </a:ext>
            </a:extLst>
          </p:cNvPr>
          <p:cNvSpPr txBox="1"/>
          <p:nvPr/>
        </p:nvSpPr>
        <p:spPr>
          <a:xfrm>
            <a:off x="304800" y="4533899"/>
            <a:ext cx="74961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  <a:hlinkClick r:id="rId3"/>
              </a:rPr>
              <a:t>Syntehsizing Robust Adversarial Examples – Athayle et al.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6" name="Online Media 5" title="Synthesizing Robust Adversarial Examples: Adversarial Turtle">
            <a:hlinkClick r:id="" action="ppaction://media"/>
            <a:extLst>
              <a:ext uri="{FF2B5EF4-FFF2-40B4-BE49-F238E27FC236}">
                <a16:creationId xmlns:a16="http://schemas.microsoft.com/office/drawing/2014/main" id="{D3062E07-C993-269C-2D89-63C50F28C9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3600" y="619125"/>
            <a:ext cx="5043488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Modern Adversarial Examples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91C5A1-047B-66FA-1871-CB03C70FD3DD}"/>
              </a:ext>
            </a:extLst>
          </p:cNvPr>
          <p:cNvSpPr txBox="1">
            <a:spLocks/>
          </p:cNvSpPr>
          <p:nvPr/>
        </p:nvSpPr>
        <p:spPr>
          <a:xfrm>
            <a:off x="676274" y="3526631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Changes here are perceptible to the human eye.</a:t>
            </a:r>
          </a:p>
          <a:p>
            <a:r>
              <a:rPr lang="en-US">
                <a:ea typeface="+mn-lt"/>
                <a:cs typeface="+mn-lt"/>
              </a:rPr>
              <a:t>Modern models are robust to imperceptible distortions, but not perceptible ones</a:t>
            </a:r>
          </a:p>
        </p:txBody>
      </p:sp>
      <p:pic>
        <p:nvPicPr>
          <p:cNvPr id="7" name="Picture 6" descr="A close-up of a machine&#10;&#10;Description automatically generated">
            <a:extLst>
              <a:ext uri="{FF2B5EF4-FFF2-40B4-BE49-F238E27FC236}">
                <a16:creationId xmlns:a16="http://schemas.microsoft.com/office/drawing/2014/main" id="{BB6A65DA-D6E9-E8C2-77FC-9BF59115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2798"/>
            <a:ext cx="8534400" cy="23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965"/>
            <a:ext cx="8839200" cy="994172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Example: Misclassifying a Stop sign as a speed limit 45 sign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B9BF6-BAAA-67D0-CEAD-5A3082CD026D}"/>
              </a:ext>
            </a:extLst>
          </p:cNvPr>
          <p:cNvSpPr txBox="1"/>
          <p:nvPr/>
        </p:nvSpPr>
        <p:spPr>
          <a:xfrm>
            <a:off x="885825" y="4762500"/>
            <a:ext cx="7124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2"/>
              </a:rPr>
              <a:t>Eykholt (2017) - Robust Physical-World Attacks on Deep Learning Visual Classification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F588F7-74D1-EA77-A011-5C347A0ED22A}"/>
              </a:ext>
            </a:extLst>
          </p:cNvPr>
          <p:cNvSpPr txBox="1">
            <a:spLocks/>
          </p:cNvSpPr>
          <p:nvPr/>
        </p:nvSpPr>
        <p:spPr>
          <a:xfrm>
            <a:off x="409574" y="845344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100% Attack success in lab tests, 85% in field test</a:t>
            </a:r>
          </a:p>
        </p:txBody>
      </p:sp>
      <p:pic>
        <p:nvPicPr>
          <p:cNvPr id="8" name="Picture 7" descr="A comparison of a road sign&#10;&#10;Description automatically generated">
            <a:extLst>
              <a:ext uri="{FF2B5EF4-FFF2-40B4-BE49-F238E27FC236}">
                <a16:creationId xmlns:a16="http://schemas.microsoft.com/office/drawing/2014/main" id="{69BED3DE-7813-B779-78F5-8215432E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285760"/>
            <a:ext cx="6438900" cy="34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Fooling a Binary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982BD-088C-8C24-D2A7-1F2E2C31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910231"/>
            <a:ext cx="7634288" cy="35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8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Fooling a Binary Classifier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A35ED306-E300-E1FF-C966-C453CA82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56562"/>
            <a:ext cx="8158163" cy="36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6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Gradient Sign Method</a:t>
            </a:r>
            <a:endParaRPr lang="en-US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12084" y="1026319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Recall Gradient Descent </a:t>
            </a:r>
          </a:p>
          <a:p>
            <a:r>
              <a:rPr lang="en-US">
                <a:ea typeface="+mn-lt"/>
                <a:cs typeface="+mn-lt"/>
              </a:rPr>
              <a:t>Goal: To minimize the Loss </a:t>
            </a:r>
            <a:endParaRPr lang="en-US">
              <a:latin typeface="Arial"/>
              <a:ea typeface="+mn-lt"/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How: update model parameters iteratively based on the gradient  </a:t>
            </a:r>
            <a:endParaRPr lang="en-US">
              <a:ea typeface="Calibri"/>
              <a:cs typeface="Calibri" panose="020F0502020204030204"/>
            </a:endParaRPr>
          </a:p>
        </p:txBody>
      </p:sp>
      <p:pic>
        <p:nvPicPr>
          <p:cNvPr id="8" name="Picture 7" descr="Gradient Descent Algorithm in Machine Learning - Analytics Vidhya">
            <a:extLst>
              <a:ext uri="{FF2B5EF4-FFF2-40B4-BE49-F238E27FC236}">
                <a16:creationId xmlns:a16="http://schemas.microsoft.com/office/drawing/2014/main" id="{F4712BF5-21C0-ADC4-7242-157D4CE2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55" y="2701801"/>
            <a:ext cx="3612872" cy="2241044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0FA7B840-78FF-0A73-EE73-40559E9AB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52" y="2165443"/>
            <a:ext cx="3431788" cy="4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Gradient Sign Method</a:t>
            </a:r>
            <a:endParaRPr lang="en-US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EA9701-AE78-D601-67D3-068568F0E512}"/>
              </a:ext>
            </a:extLst>
          </p:cNvPr>
          <p:cNvSpPr txBox="1">
            <a:spLocks/>
          </p:cNvSpPr>
          <p:nvPr/>
        </p:nvSpPr>
        <p:spPr>
          <a:xfrm>
            <a:off x="311295" y="956135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Goal: To create 𝑥-adv from 𝑥 such that the loss is maximized, leading to wrong predictions 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Assume p-norm distortion budget = 𝜖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1E763-A288-4CF3-206A-141B166C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5" y="953985"/>
            <a:ext cx="694497" cy="342072"/>
          </a:xfrm>
          <a:prstGeom prst="rect">
            <a:avLst/>
          </a:prstGeom>
        </p:spPr>
      </p:pic>
      <p:pic>
        <p:nvPicPr>
          <p:cNvPr id="11" name="Picture 10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1F6CCB6D-E5C7-19DB-523E-E1D7292AA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86" y="2135104"/>
            <a:ext cx="2647950" cy="552450"/>
          </a:xfrm>
          <a:prstGeom prst="rect">
            <a:avLst/>
          </a:prstGeom>
        </p:spPr>
      </p:pic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55106BE9-9803-0A5B-3B0C-AB27BDB30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26" y="2900841"/>
            <a:ext cx="5562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 Gradient Sign Method</a:t>
            </a:r>
            <a:endParaRPr lang="en-US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23A782-2CA7-88F8-6352-AA0F7760614C}"/>
              </a:ext>
            </a:extLst>
          </p:cNvPr>
          <p:cNvSpPr txBox="1">
            <a:spLocks/>
          </p:cNvSpPr>
          <p:nvPr/>
        </p:nvSpPr>
        <p:spPr>
          <a:xfrm>
            <a:off x="311295" y="956135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The FGSM Attack: 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Fast: Since it performs a single step of gradient ascent </a:t>
            </a:r>
          </a:p>
          <a:p>
            <a:r>
              <a:rPr lang="en-US">
                <a:ea typeface="+mn-lt"/>
                <a:cs typeface="+mn-lt"/>
              </a:rPr>
              <a:t>Very easy to defend against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A0B35D5-DDF5-B971-8BB7-2376ADD7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97" y="1411857"/>
            <a:ext cx="5857875" cy="723900"/>
          </a:xfrm>
          <a:prstGeom prst="rect">
            <a:avLst/>
          </a:prstGeom>
        </p:spPr>
      </p:pic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531248E6-1E5B-8AE7-AB62-E029CBD7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28" y="2714876"/>
            <a:ext cx="4228098" cy="1338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696C1-8F0E-BA64-7DDB-BDA61FC62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98" y="3018181"/>
            <a:ext cx="3168316" cy="17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Projected Gradient Descent (PGD)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4DE8D5-AEB6-B92C-85B1-3217E44B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18" y="970391"/>
            <a:ext cx="7883693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3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Projected Gradient Descent (PGD)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66BE3-7812-AF9C-FD50-D55933BB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1" y="1000648"/>
            <a:ext cx="8442158" cy="31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>
            <a:spLocks noGrp="1"/>
          </p:cNvSpPr>
          <p:nvPr>
            <p:ph type="title"/>
          </p:nvPr>
        </p:nvSpPr>
        <p:spPr>
          <a:xfrm>
            <a:off x="423400" y="-12175"/>
            <a:ext cx="829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err="1">
                <a:latin typeface="Nunito"/>
                <a:ea typeface="Nunito"/>
                <a:cs typeface="Nunito"/>
                <a:sym typeface="Nunito"/>
              </a:rPr>
              <a:t>PixMix</a:t>
            </a:r>
            <a:r>
              <a:rPr lang="en" sz="3200">
                <a:latin typeface="Nunito"/>
                <a:ea typeface="Nunito"/>
                <a:cs typeface="Nunito"/>
                <a:sym typeface="Nunito"/>
              </a:rPr>
              <a:t> Evaluation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49"/>
          <p:cNvSpPr txBox="1">
            <a:spLocks noGrp="1"/>
          </p:cNvSpPr>
          <p:nvPr>
            <p:ph type="sldNum" idx="12"/>
          </p:nvPr>
        </p:nvSpPr>
        <p:spPr>
          <a:xfrm>
            <a:off x="8624864" y="479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</a:t>
            </a:fld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3538200" y="4799025"/>
            <a:ext cx="206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 to ML Safety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381775" y="589630"/>
            <a:ext cx="83388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PixMix helps with robustness as well as other safety metrics 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50" y="1165675"/>
            <a:ext cx="6569098" cy="3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9"/>
          <p:cNvSpPr txBox="1"/>
          <p:nvPr/>
        </p:nvSpPr>
        <p:spPr>
          <a:xfrm>
            <a:off x="2916850" y="2488525"/>
            <a:ext cx="3310200" cy="83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Note many of these methods do not improve typical accuracy.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They just improve safety metrics.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Targeted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 descr="A dog with its mouth open&#10;&#10;Description automatically generated">
            <a:extLst>
              <a:ext uri="{FF2B5EF4-FFF2-40B4-BE49-F238E27FC236}">
                <a16:creationId xmlns:a16="http://schemas.microsoft.com/office/drawing/2014/main" id="{946DA48F-58D1-AA7E-3198-BE263842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08" y="2570747"/>
            <a:ext cx="8877300" cy="22479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644526-CDE3-087B-3F3A-35B422D73371}"/>
              </a:ext>
            </a:extLst>
          </p:cNvPr>
          <p:cNvSpPr txBox="1">
            <a:spLocks/>
          </p:cNvSpPr>
          <p:nvPr/>
        </p:nvSpPr>
        <p:spPr>
          <a:xfrm>
            <a:off x="468228" y="908008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Untargeted attacks are not as effective in a scenario with many similar labels (see below)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Targeted attacks: Minimize the target label loss while maximizing original label loss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2883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 Box, Black Box, Transferability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644526-CDE3-087B-3F3A-35B422D73371}"/>
              </a:ext>
            </a:extLst>
          </p:cNvPr>
          <p:cNvSpPr txBox="1">
            <a:spLocks/>
          </p:cNvSpPr>
          <p:nvPr/>
        </p:nvSpPr>
        <p:spPr>
          <a:xfrm>
            <a:off x="468228" y="908008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White box attacks: </a:t>
            </a:r>
            <a:r>
              <a:rPr lang="en-US"/>
              <a:t>Attackers have access to the ML model (parameters, architecture etc.)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Black box attacks:</a:t>
            </a:r>
            <a:r>
              <a:rPr lang="en-US">
                <a:ea typeface="+mn-lt"/>
                <a:cs typeface="+mn-lt"/>
              </a:rPr>
              <a:t> No access. Attackers can query the model to obtain information. More realistic</a:t>
            </a:r>
          </a:p>
          <a:p>
            <a:r>
              <a:rPr lang="en-US" b="1">
                <a:ea typeface="+mn-lt"/>
                <a:cs typeface="+mn-lt"/>
              </a:rPr>
              <a:t>Transferability:</a:t>
            </a:r>
            <a:r>
              <a:rPr lang="en-US">
                <a:ea typeface="+mn-lt"/>
                <a:cs typeface="+mn-lt"/>
              </a:rPr>
              <a:t> Adversarial examples crafted for one model, can be used to attack other models. For example: attacks crafted for ResNet50 might work well for other CNN models.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3650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908008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Perturbing images vs perturbing text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3" name="Picture 2" descr="Two definitions of NLP adversarial examples">
            <a:extLst>
              <a:ext uri="{FF2B5EF4-FFF2-40B4-BE49-F238E27FC236}">
                <a16:creationId xmlns:a16="http://schemas.microsoft.com/office/drawing/2014/main" id="{D2014EFF-EE34-FCD8-98B7-0A153AED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8" y="1581256"/>
            <a:ext cx="7856175" cy="27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2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847851"/>
            <a:ext cx="7789209" cy="3751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Usually operations such as insertion, deletion and replacement at the:</a:t>
            </a:r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Character level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Word level </a:t>
            </a:r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Sentence level </a:t>
            </a:r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Multilevel</a:t>
            </a:r>
          </a:p>
          <a:p>
            <a:pPr marL="457200" indent="-457200">
              <a:buAutoNum type="arabicPeriod"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Text attack (Library with many text attack methods): </a:t>
            </a:r>
            <a:r>
              <a:rPr lang="en-US">
                <a:ea typeface="+mn-lt"/>
                <a:cs typeface="+mn-lt"/>
                <a:hlinkClick r:id="rId2"/>
              </a:rPr>
              <a:t>https://github.com/QData/TextAttack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https://arxiv.org/pdf/2203.06414.pdf</a:t>
            </a:r>
            <a:r>
              <a:rPr lang="en-US">
                <a:ea typeface="+mn-lt"/>
                <a:cs typeface="+mn-lt"/>
              </a:rPr>
              <a:t> - Survey of NLP attacks and defenses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39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Jailbreaks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A968F06B-2B71-8825-C83B-2AFA37A0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53" y="415434"/>
            <a:ext cx="5370093" cy="4011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CFC4C-0857-7C72-A7E9-E963055D7314}"/>
              </a:ext>
            </a:extLst>
          </p:cNvPr>
          <p:cNvSpPr txBox="1"/>
          <p:nvPr/>
        </p:nvSpPr>
        <p:spPr>
          <a:xfrm>
            <a:off x="902368" y="4351420"/>
            <a:ext cx="6958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https://arxiv.org/abs/2308.03825</a:t>
            </a:r>
            <a:r>
              <a:rPr lang="en-US">
                <a:ea typeface="+mn-lt"/>
                <a:cs typeface="+mn-lt"/>
              </a:rPr>
              <a:t> - DAN paper (Shen et al., 2023)</a:t>
            </a:r>
          </a:p>
        </p:txBody>
      </p:sp>
    </p:spTree>
    <p:extLst>
      <p:ext uri="{BB962C8B-B14F-4D97-AF65-F5344CB8AC3E}">
        <p14:creationId xmlns:p14="http://schemas.microsoft.com/office/powerpoint/2010/main" val="980494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965"/>
            <a:ext cx="8608594" cy="994172"/>
          </a:xfrm>
        </p:spPr>
        <p:txBody>
          <a:bodyPr/>
          <a:lstStyle/>
          <a:p>
            <a:r>
              <a:rPr lang="en-US"/>
              <a:t>Universal and Transferable attacks (Guest Lecture Soon)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CFC4C-0857-7C72-A7E9-E963055D7314}"/>
              </a:ext>
            </a:extLst>
          </p:cNvPr>
          <p:cNvSpPr txBox="1"/>
          <p:nvPr/>
        </p:nvSpPr>
        <p:spPr>
          <a:xfrm>
            <a:off x="932447" y="4652210"/>
            <a:ext cx="69582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Play around! </a:t>
            </a:r>
            <a:r>
              <a:rPr lang="en-US">
                <a:ea typeface="+mn-lt"/>
                <a:cs typeface="+mn-lt"/>
                <a:hlinkClick r:id="rId2"/>
              </a:rPr>
              <a:t>https://llm-attacks.org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CCDE12-0271-1336-9F9E-2BFAC29D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459" y="551449"/>
            <a:ext cx="6147082" cy="4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Defenses - More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4420367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Is more data enough? 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cs typeface="Calibri"/>
              </a:rPr>
              <a:t>Robustness does scale with data size. But data is always a bottleneck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cs typeface="Calibri"/>
              </a:rPr>
              <a:t>Adversarial pretraining on a larger dataset (like ImageNet) helps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6665B-D92C-9144-D31A-F6562BF4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99" y="752976"/>
            <a:ext cx="3082590" cy="2975811"/>
          </a:xfrm>
          <a:prstGeom prst="rect">
            <a:avLst/>
          </a:prstGeom>
        </p:spPr>
      </p:pic>
      <p:pic>
        <p:nvPicPr>
          <p:cNvPr id="6" name="Picture 5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D516C02C-61F8-0EAE-4B3D-C9C08591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02" y="3443831"/>
            <a:ext cx="4364068" cy="10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9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Defenses - 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789209" cy="322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pic>
        <p:nvPicPr>
          <p:cNvPr id="3" name="Picture 2" descr="A graph with different colored shapes&#10;&#10;Description automatically generated">
            <a:extLst>
              <a:ext uri="{FF2B5EF4-FFF2-40B4-BE49-F238E27FC236}">
                <a16:creationId xmlns:a16="http://schemas.microsoft.com/office/drawing/2014/main" id="{3D995E62-43EB-6BB3-7F60-0DA89933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29" y="811825"/>
            <a:ext cx="3740818" cy="2599322"/>
          </a:xfrm>
          <a:prstGeom prst="rect">
            <a:avLst/>
          </a:prstGeom>
        </p:spPr>
      </p:pic>
      <p:pic>
        <p:nvPicPr>
          <p:cNvPr id="6" name="Picture 5" descr="A dog and cat in a glass case&#10;&#10;Description automatically generated">
            <a:extLst>
              <a:ext uri="{FF2B5EF4-FFF2-40B4-BE49-F238E27FC236}">
                <a16:creationId xmlns:a16="http://schemas.microsoft.com/office/drawing/2014/main" id="{5DE5F2BB-9571-061B-DE05-245E4515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9" y="3409449"/>
            <a:ext cx="61150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4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Defenses – Adversarial Training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693C8-6EB0-F1D7-F9DE-3DC4CE6D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63" y="795353"/>
            <a:ext cx="8289074" cy="37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9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1D3-3E5F-394F-8CFD-40525E82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#6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DADBFA-BBA0-6146-8EC4-E3BC53BDA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487"/>
          <a:stretch/>
        </p:blipFill>
        <p:spPr>
          <a:xfrm>
            <a:off x="488811" y="1204081"/>
            <a:ext cx="8368110" cy="33997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1E3A1-371B-2841-A7BC-86FB2F94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76D977-B590-9E4F-8000-0B853236A9B9}"/>
              </a:ext>
            </a:extLst>
          </p:cNvPr>
          <p:cNvSpPr txBox="1">
            <a:spLocks/>
          </p:cNvSpPr>
          <p:nvPr/>
        </p:nvSpPr>
        <p:spPr>
          <a:xfrm>
            <a:off x="5946493" y="-83965"/>
            <a:ext cx="513771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rgbClr val="FF0000"/>
                </a:solidFill>
              </a:rPr>
              <a:t>     Deadline: 23:59hrs, Feb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28DFFD-07C5-AD4E-9269-32BDF3D3DD3B}"/>
                  </a:ext>
                </a:extLst>
              </p14:cNvPr>
              <p14:cNvContentPartPr/>
              <p14:nvPr/>
            </p14:nvContentPartPr>
            <p14:xfrm>
              <a:off x="2885357" y="330648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28DFFD-07C5-AD4E-9269-32BDF3D3DD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6357" y="329748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1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3134-6E20-5E4A-812B-06A7DC6B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Shifts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98DF-6905-2D41-BB7D-33FFD181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set of numbers and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7DEA488F-36F5-3B44-ABFD-29D30283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2" y="1058242"/>
            <a:ext cx="7356484" cy="3845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870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C2A2-B974-EE45-B253-CBCDFCC3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57471-7A93-3B4B-A5BE-E84F9EEF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Coming in &lt; 24 </a:t>
            </a:r>
            <a:r>
              <a:rPr lang="en-US" err="1"/>
              <a:t>hrs</a:t>
            </a:r>
            <a:r>
              <a:rPr lang="en-US"/>
              <a:t> </a:t>
            </a:r>
          </a:p>
          <a:p>
            <a:r>
              <a:rPr lang="en-US"/>
              <a:t>Topics: Adversarial Attacks, Trojan detection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97C16-1528-9643-8E3E-B65735B0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9CC50-6CA8-134D-AD9B-CD355416AB23}"/>
              </a:ext>
            </a:extLst>
          </p:cNvPr>
          <p:cNvSpPr txBox="1"/>
          <p:nvPr/>
        </p:nvSpPr>
        <p:spPr>
          <a:xfrm>
            <a:off x="2101646" y="411510"/>
            <a:ext cx="148207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pk.profgiri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0C6FF-11A9-D043-B9E4-8F4F64091486}"/>
              </a:ext>
            </a:extLst>
          </p:cNvPr>
          <p:cNvSpPr txBox="1"/>
          <p:nvPr/>
        </p:nvSpPr>
        <p:spPr>
          <a:xfrm>
            <a:off x="2789802" y="1149519"/>
            <a:ext cx="357918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Ponnurangam.kumaraguru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5D71F-A71E-674F-8007-0CFECC4AF691}"/>
              </a:ext>
            </a:extLst>
          </p:cNvPr>
          <p:cNvSpPr txBox="1"/>
          <p:nvPr/>
        </p:nvSpPr>
        <p:spPr>
          <a:xfrm>
            <a:off x="3356329" y="1851597"/>
            <a:ext cx="173477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>
                <a:solidFill>
                  <a:schemeClr val="bg1"/>
                </a:solidFill>
                <a:latin typeface="+mj-lt"/>
                <a:ea typeface="+mj-ea"/>
                <a:cs typeface="+mj-cs"/>
              </a:rPr>
              <a:t>/in/</a:t>
            </a:r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EEF1-36B2-CC47-9105-3B25F3B8AED2}"/>
              </a:ext>
            </a:extLst>
          </p:cNvPr>
          <p:cNvSpPr txBox="1"/>
          <p:nvPr/>
        </p:nvSpPr>
        <p:spPr>
          <a:xfrm>
            <a:off x="3857108" y="2553675"/>
            <a:ext cx="126829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06B9E-89F9-CB4B-BA0A-A4CF9BCA738E}"/>
              </a:ext>
            </a:extLst>
          </p:cNvPr>
          <p:cNvSpPr txBox="1"/>
          <p:nvPr/>
        </p:nvSpPr>
        <p:spPr>
          <a:xfrm>
            <a:off x="4214368" y="3255753"/>
            <a:ext cx="243034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pk.guru@iiit.ac.in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D4E9-2F7B-A748-8F5C-01DB6B64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23" y="3335848"/>
            <a:ext cx="388030" cy="38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04E53-1AE6-F744-B4A2-21C60E27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10" y="1144687"/>
            <a:ext cx="473510" cy="473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0A3FC0-114C-9B4F-BB37-4A54C404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23" y="411510"/>
            <a:ext cx="450123" cy="450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6C4E30-845C-C946-9DCC-C466F0991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044" y="1839904"/>
            <a:ext cx="473510" cy="473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B29DD3-365B-7D46-B642-50FA6550E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30" y="2571750"/>
            <a:ext cx="450124" cy="450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62B1B-8DFF-9F44-8AD2-F198FD2D19BA}"/>
              </a:ext>
            </a:extLst>
          </p:cNvPr>
          <p:cNvSpPr txBox="1"/>
          <p:nvPr/>
        </p:nvSpPr>
        <p:spPr>
          <a:xfrm>
            <a:off x="251520" y="2859782"/>
            <a:ext cx="2670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highlight>
                  <a:srgbClr val="C0C0C0"/>
                </a:highlight>
              </a:rPr>
              <a:t>Thank you </a:t>
            </a:r>
          </a:p>
          <a:p>
            <a:r>
              <a:rPr lang="en-US" sz="3600">
                <a:highlight>
                  <a:srgbClr val="C0C0C0"/>
                </a:highlight>
              </a:rPr>
              <a:t>for attending the class!!!  </a:t>
            </a:r>
          </a:p>
        </p:txBody>
      </p:sp>
    </p:spTree>
    <p:extLst>
      <p:ext uri="{BB962C8B-B14F-4D97-AF65-F5344CB8AC3E}">
        <p14:creationId xmlns:p14="http://schemas.microsoft.com/office/powerpoint/2010/main" val="146821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3134-6E20-5E4A-812B-06A7DC6B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Shifts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D1B4-F501-3848-8303-F27CECEDB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Occurs when the joint distribution of inputs and outputs differs between training and test stages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issue is present, to varying degrees, in nearly every practical ML application, in part because it is hard to perfectly reproduce testing conditions at training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98DF-6905-2D41-BB7D-33FFD181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group of symbols on a white background&#10;&#10;Description automatically generated">
            <a:extLst>
              <a:ext uri="{FF2B5EF4-FFF2-40B4-BE49-F238E27FC236}">
                <a16:creationId xmlns:a16="http://schemas.microsoft.com/office/drawing/2014/main" id="{F09D0E90-A170-2145-8740-04F8A103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260600"/>
            <a:ext cx="3454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Covariate shift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0AB672-A283-304C-A87A-1798BD52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9767" y="1207579"/>
            <a:ext cx="4818183" cy="3262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8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Covariate shift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0AB672-A283-304C-A87A-1798BD52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060" y="1586753"/>
            <a:ext cx="3676328" cy="24891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4817410" cy="3263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P(x) changes between train and test, but p (</a:t>
            </a:r>
            <a:r>
              <a:rPr lang="en-US" err="1"/>
              <a:t>y|x</a:t>
            </a:r>
            <a:r>
              <a:rPr lang="en-US"/>
              <a:t>) does not change </a:t>
            </a:r>
          </a:p>
          <a:p>
            <a:r>
              <a:rPr lang="en-US"/>
              <a:t>When the distribution of training data and test data differ significantly, a learned model can fit training data well but perform poorly on test data.</a:t>
            </a:r>
          </a:p>
          <a:p>
            <a:r>
              <a:rPr lang="en-US"/>
              <a:t>Driverless car – Sunny streets train – Snow test </a:t>
            </a:r>
          </a:p>
          <a:p>
            <a:r>
              <a:rPr lang="en-US"/>
              <a:t>Speech recognition – native English speaking train – test on all English speaking </a:t>
            </a:r>
          </a:p>
          <a:p>
            <a:r>
              <a:rPr lang="en-US"/>
              <a:t>Any other examples?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Concept shift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B26606-A8C2-2648-83F3-79E8BBE2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2988" y="1428983"/>
            <a:ext cx="6613711" cy="2841829"/>
          </a:xfrm>
        </p:spPr>
      </p:pic>
    </p:spTree>
    <p:extLst>
      <p:ext uri="{BB962C8B-B14F-4D97-AF65-F5344CB8AC3E}">
        <p14:creationId xmlns:p14="http://schemas.microsoft.com/office/powerpoint/2010/main" val="312426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020C-FCE4-C945-85AC-7830BE0A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distribution shifts: Concept shift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5649-270F-9B47-BD6B-F7C56729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D14F5-61BB-9440-B3EF-4E87D0717AD5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481741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 class dataset with 2 dimensional features </a:t>
            </a:r>
          </a:p>
          <a:p>
            <a:r>
              <a:rPr lang="en-US"/>
              <a:t>Classes color coded in red &amp; green, purple is the decision boundary </a:t>
            </a:r>
          </a:p>
          <a:p>
            <a:r>
              <a:rPr lang="en-US"/>
              <a:t>Input distribution exactly same in train &amp; test, but the relationship between them / decision boundary changes </a:t>
            </a:r>
          </a:p>
          <a:p>
            <a:r>
              <a:rPr lang="en-US"/>
              <a:t>Any examples?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5D228B-0E27-4B4A-9551-438EC44D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623" y="2151919"/>
            <a:ext cx="3460377" cy="14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2077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2-Widescree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41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DC-PPT-Style2-Widescreen</vt:lpstr>
      <vt:lpstr>CS7.405 Responsible &amp; Safe AI Systems</vt:lpstr>
      <vt:lpstr>PixMix Evaluation</vt:lpstr>
      <vt:lpstr>PixMix Evaluation</vt:lpstr>
      <vt:lpstr>Distribution Shifts </vt:lpstr>
      <vt:lpstr>Distribution Shifts </vt:lpstr>
      <vt:lpstr>Different types of distribution shifts: Covariate shift  </vt:lpstr>
      <vt:lpstr>Different types of distribution shifts: Covariate shift  </vt:lpstr>
      <vt:lpstr>Different types of distribution shifts: Concept shift </vt:lpstr>
      <vt:lpstr>Different types of distribution shifts: Concept shift  </vt:lpstr>
      <vt:lpstr>Different types of distribution shifts: Concept shift  </vt:lpstr>
      <vt:lpstr>Different types of distribution shifts: Concept shift  </vt:lpstr>
      <vt:lpstr>Different types of distribution shifts: Prior probability shift  / label shift </vt:lpstr>
      <vt:lpstr>Different types of distribution shifts: Prior probability shift  / label shift </vt:lpstr>
      <vt:lpstr>Detecting distribution shift</vt:lpstr>
      <vt:lpstr>PowerPoint Presentation</vt:lpstr>
      <vt:lpstr>PowerPoint Presentation</vt:lpstr>
      <vt:lpstr>PowerPoint Presentation</vt:lpstr>
      <vt:lpstr>Adversarial Robustness: Overivew </vt:lpstr>
      <vt:lpstr>Adversarial Distortions</vt:lpstr>
      <vt:lpstr>Adversarial Distortions</vt:lpstr>
      <vt:lpstr>Modern Adversarial Examples</vt:lpstr>
      <vt:lpstr>Example: Misclassifying a Stop sign as a speed limit 45 sign</vt:lpstr>
      <vt:lpstr>Fooling a Binary Classifier</vt:lpstr>
      <vt:lpstr>Fooling a Binary Classifier </vt:lpstr>
      <vt:lpstr>Fast Gradient Sign Method</vt:lpstr>
      <vt:lpstr>Fast Gradient Sign Method</vt:lpstr>
      <vt:lpstr>Fast Gradient Sign Method</vt:lpstr>
      <vt:lpstr>Projected Gradient Descent (PGD)</vt:lpstr>
      <vt:lpstr>Projected Gradient Descent (PGD)</vt:lpstr>
      <vt:lpstr>Targeted Attacks</vt:lpstr>
      <vt:lpstr>White Box, Black Box, Transferability</vt:lpstr>
      <vt:lpstr>Text attacks</vt:lpstr>
      <vt:lpstr>Text attacks</vt:lpstr>
      <vt:lpstr>Jailbreaks </vt:lpstr>
      <vt:lpstr>Universal and Transferable attacks (Guest Lecture Soon)</vt:lpstr>
      <vt:lpstr>Defenses - More data </vt:lpstr>
      <vt:lpstr>Defenses - Data Augmentation</vt:lpstr>
      <vt:lpstr>Defenses – Adversarial Training </vt:lpstr>
      <vt:lpstr>Activity #6</vt:lpstr>
      <vt:lpstr>Assignment 1 </vt:lpstr>
      <vt:lpstr>PowerPoint Presentation</vt:lpstr>
    </vt:vector>
  </TitlesOfParts>
  <Company>Carnegie Mellon University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PreCog</dc:title>
  <dc:creator>P K</dc:creator>
  <cp:revision>2</cp:revision>
  <cp:lastPrinted>2022-01-04T05:53:04Z</cp:lastPrinted>
  <dcterms:created xsi:type="dcterms:W3CDTF">2015-01-21T16:30:43Z</dcterms:created>
  <dcterms:modified xsi:type="dcterms:W3CDTF">2024-02-13T20:30:19Z</dcterms:modified>
</cp:coreProperties>
</file>